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81" r:id="rId2"/>
    <p:sldId id="276" r:id="rId3"/>
    <p:sldId id="278" r:id="rId4"/>
    <p:sldId id="277" r:id="rId5"/>
    <p:sldId id="279" r:id="rId6"/>
    <p:sldId id="267" r:id="rId7"/>
    <p:sldId id="257" r:id="rId8"/>
    <p:sldId id="270" r:id="rId9"/>
    <p:sldId id="268" r:id="rId10"/>
    <p:sldId id="269" r:id="rId11"/>
    <p:sldId id="274" r:id="rId12"/>
    <p:sldId id="260" r:id="rId13"/>
    <p:sldId id="28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8E0"/>
    <a:srgbClr val="AEC6D2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8847" autoAdjust="0"/>
  </p:normalViewPr>
  <p:slideViewPr>
    <p:cSldViewPr>
      <p:cViewPr>
        <p:scale>
          <a:sx n="93" d="100"/>
          <a:sy n="93" d="100"/>
        </p:scale>
        <p:origin x="-1302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54D0E-D11E-4CF0-A53D-D4D8E623E436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B9186-03C7-4BAA-84DC-785A9C65B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8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B9186-03C7-4BAA-84DC-785A9C65BA7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30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Users\1\Downloads\img2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2001" r="1382" b="2502"/>
          <a:stretch/>
        </p:blipFill>
        <p:spPr bwMode="auto">
          <a:xfrm>
            <a:off x="20637" y="0"/>
            <a:ext cx="91206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255963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404664"/>
            <a:ext cx="547260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12745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Буслаева </a:t>
            </a:r>
            <a:r>
              <a:rPr lang="ru-RU" sz="2800" b="1" dirty="0" smtClean="0">
                <a:solidFill>
                  <a:srgbClr val="212745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 Викторовна</a:t>
            </a:r>
            <a:r>
              <a:rPr lang="ru-RU" sz="2400" b="1" dirty="0">
                <a:solidFill>
                  <a:srgbClr val="212745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212745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212745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212745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Воспитатель МБДОУ детский сад № 13 «Янтарь»</a:t>
            </a:r>
            <a:b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города – курорта Железноводска</a:t>
            </a:r>
            <a:b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Ставропольского края</a:t>
            </a:r>
            <a:b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i="1" dirty="0">
                <a:solidFill>
                  <a:srgbClr val="21274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rgbClr val="B4DCF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Опыт работы по теме:</a:t>
            </a:r>
            <a:br>
              <a:rPr lang="ru-RU" sz="2400" i="1" dirty="0">
                <a:solidFill>
                  <a:srgbClr val="B4DCFA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B4DCFA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«Формирование экологической культуры в процессе познавательно - исследовательской деятельности у дошкольников»</a:t>
            </a:r>
            <a:r>
              <a:rPr lang="ru-RU" b="1" dirty="0">
                <a:solidFill>
                  <a:srgbClr val="B4DCFA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rgbClr val="B4DCFA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B4DCFA">
                    <a:lumMod val="50000"/>
                  </a:srgbClr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b="1" dirty="0">
                <a:solidFill>
                  <a:srgbClr val="B4DCFA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rgbClr val="B4DCFA">
                    <a:lumMod val="50000"/>
                  </a:srgbClr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4883894"/>
            <a:ext cx="4572000" cy="15988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i="1" dirty="0">
                <a:solidFill>
                  <a:srgbClr val="212745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Кредо</a:t>
            </a:r>
            <a:r>
              <a:rPr lang="ru-RU" sz="2400" b="1" i="1" dirty="0">
                <a:solidFill>
                  <a:srgbClr val="212745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700" dirty="0">
                <a:solidFill>
                  <a:srgbClr val="212745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Так важно воспитать в ребенке личность,</a:t>
            </a:r>
            <a:r>
              <a:rPr lang="ru-RU" sz="1300" dirty="0">
                <a:solidFill>
                  <a:srgbClr val="212745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300" dirty="0">
                <a:solidFill>
                  <a:srgbClr val="212745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</a:br>
            <a:r>
              <a:rPr lang="ru-RU" sz="1700" dirty="0">
                <a:solidFill>
                  <a:srgbClr val="212745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Суметь посеять знания, добро.</a:t>
            </a:r>
            <a:r>
              <a:rPr lang="ru-RU" sz="1300" dirty="0">
                <a:solidFill>
                  <a:srgbClr val="212745">
                    <a:lumMod val="75000"/>
                  </a:srgbClr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1300" dirty="0">
                <a:solidFill>
                  <a:srgbClr val="212745">
                    <a:lumMod val="75000"/>
                  </a:srgbClr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1700" dirty="0">
                <a:solidFill>
                  <a:srgbClr val="212745">
                    <a:lumMod val="75000"/>
                  </a:srgbClr>
                </a:solidFill>
                <a:latin typeface="Times New Roman"/>
                <a:ea typeface="Times New Roman"/>
                <a:cs typeface="Times New Roman"/>
              </a:rPr>
              <a:t>Учиться</a:t>
            </a:r>
            <a:r>
              <a:rPr lang="ru-RU" sz="1700" dirty="0">
                <a:solidFill>
                  <a:srgbClr val="212745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 думать, размышлять и верить,</a:t>
            </a:r>
            <a:r>
              <a:rPr lang="ru-RU" sz="1300" dirty="0">
                <a:solidFill>
                  <a:srgbClr val="212745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300" dirty="0">
                <a:solidFill>
                  <a:srgbClr val="212745">
                    <a:lumMod val="75000"/>
                  </a:srgbClr>
                </a:solidFill>
                <a:latin typeface="Calibri"/>
                <a:ea typeface="Calibri"/>
                <a:cs typeface="Times New Roman"/>
              </a:rPr>
            </a:br>
            <a:r>
              <a:rPr lang="ru-RU" sz="1700" dirty="0">
                <a:solidFill>
                  <a:srgbClr val="212745">
                    <a:lumMod val="75000"/>
                  </a:srgbClr>
                </a:solidFill>
                <a:latin typeface="Times New Roman"/>
                <a:ea typeface="Calibri"/>
                <a:cs typeface="Times New Roman"/>
              </a:rPr>
              <a:t>Ведь воспитателю другого не дано!</a:t>
            </a:r>
            <a:endParaRPr lang="ru-RU" sz="22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3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2417" y="3431868"/>
            <a:ext cx="6512511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Проект «Зеленый лучок»</a:t>
            </a:r>
            <a:endParaRPr lang="ru-RU" sz="3200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5" name="Picture 3" descr="d:\Users\1\Desktop\фото детсад\DSC_1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621124"/>
            <a:ext cx="2311303" cy="173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1\Desktop\фото детсад\DSC_12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r="8817"/>
          <a:stretch/>
        </p:blipFill>
        <p:spPr bwMode="auto">
          <a:xfrm>
            <a:off x="2267745" y="4695745"/>
            <a:ext cx="2088232" cy="19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Users\1\Desktop\фото детсад\DSC_12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b="9272"/>
          <a:stretch/>
        </p:blipFill>
        <p:spPr bwMode="auto">
          <a:xfrm>
            <a:off x="4499992" y="4133056"/>
            <a:ext cx="2135532" cy="17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Users\1\Desktop\фото детсад\20160519_093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" y="1173892"/>
            <a:ext cx="2170985" cy="17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 r="10393" b="26314"/>
          <a:stretch/>
        </p:blipFill>
        <p:spPr bwMode="auto">
          <a:xfrm>
            <a:off x="107504" y="4149080"/>
            <a:ext cx="2081008" cy="207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:\Проект Зеленый лучек\DSCF79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80" y="4695746"/>
            <a:ext cx="2343458" cy="19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6984776" cy="129614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Проект «Люби и знай свой родной край»</a:t>
            </a:r>
            <a:endParaRPr lang="ru-RU" sz="32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30" name="Picture 6" descr="H:\фото детсад\DSC069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8" r="8088"/>
          <a:stretch/>
        </p:blipFill>
        <p:spPr bwMode="auto">
          <a:xfrm>
            <a:off x="4644008" y="1173892"/>
            <a:ext cx="2298277" cy="171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фото детсад\DSC_08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47" y="1631668"/>
            <a:ext cx="202739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680480"/>
            <a:ext cx="8496944" cy="2160240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600" i="1" dirty="0" smtClean="0">
                <a:solidFill>
                  <a:srgbClr val="365F9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600" i="1" dirty="0">
                <a:solidFill>
                  <a:srgbClr val="365F9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содержания данного метода включены различные творческие задания, которые вызывают интерес у детей 3 – 7 лет и способствуют формированию речи, произвольного внимания, памяти. Включены игры и упражнения, способствующие снятию психоэмоционального напряжения, тревоги и агрессивности, совершенствованию коммуникативных, игровых навыков, развитию познавательных процессов.</a:t>
            </a:r>
            <a:r>
              <a:rPr lang="ru-RU" sz="1600" i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845240"/>
            <a:ext cx="8280920" cy="1359623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endParaRPr lang="ru-RU" sz="1400" b="1" i="1" dirty="0" smtClean="0">
              <a:solidFill>
                <a:srgbClr val="365F9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ru-RU" sz="14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Игры </a:t>
            </a:r>
            <a:r>
              <a:rPr lang="ru-RU" sz="1400" b="1" i="1" dirty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песке – одна из форм естественной деятельности </a:t>
            </a:r>
            <a:r>
              <a:rPr lang="ru-RU" sz="14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ребенка.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ru-RU" sz="14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Использование </a:t>
            </a:r>
            <a:r>
              <a:rPr lang="ru-RU" sz="1400" b="1" i="1" dirty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песочницы в педагогической практике даёт        комплексный образовательно – терапевтический эффект</a:t>
            </a:r>
            <a:r>
              <a:rPr lang="ru-RU" sz="1400" b="1" i="1" dirty="0" smtClean="0">
                <a:solidFill>
                  <a:srgbClr val="365F9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..</a:t>
            </a:r>
            <a:endParaRPr lang="ru-RU" sz="18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4244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Метод песочной терапии</a:t>
            </a:r>
            <a:r>
              <a:rPr lang="ru-RU" sz="4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.</a:t>
            </a:r>
            <a:endParaRPr lang="ru-RU" sz="48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/>
          <a:stretch/>
        </p:blipFill>
        <p:spPr bwMode="auto">
          <a:xfrm>
            <a:off x="3131840" y="2391459"/>
            <a:ext cx="2773572" cy="2083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99702"/>
            <a:ext cx="2840090" cy="2065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8"/>
          <a:stretch/>
        </p:blipFill>
        <p:spPr bwMode="auto">
          <a:xfrm>
            <a:off x="251520" y="2399702"/>
            <a:ext cx="2664295" cy="2083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7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</a:t>
            </a:r>
            <a:endParaRPr lang="ru-RU" dirty="0"/>
          </a:p>
        </p:txBody>
      </p:sp>
      <p:pic>
        <p:nvPicPr>
          <p:cNvPr id="3078" name="Picture 6" descr="F:\Света\20160513_1722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7038"/>
          <a:stretch/>
        </p:blipFill>
        <p:spPr bwMode="auto">
          <a:xfrm>
            <a:off x="57315" y="980728"/>
            <a:ext cx="2843808" cy="1702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H:\Света\Рисунок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07" y="1387648"/>
            <a:ext cx="3084805" cy="2282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:\Света\DSC_08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93" y="4320692"/>
            <a:ext cx="2942037" cy="1844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03609" y="6219340"/>
            <a:ext cx="2745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«Мы с папой мастера»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039214" y="6248073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Мастер –класс «Дидактические игры с песком»</a:t>
            </a:r>
            <a:endParaRPr lang="ru-RU" sz="1400" dirty="0"/>
          </a:p>
        </p:txBody>
      </p:sp>
      <p:sp>
        <p:nvSpPr>
          <p:cNvPr id="12" name="Объект 11"/>
          <p:cNvSpPr>
            <a:spLocks noGrp="1"/>
          </p:cNvSpPr>
          <p:nvPr>
            <p:ph sz="quarter" idx="13"/>
          </p:nvPr>
        </p:nvSpPr>
        <p:spPr>
          <a:xfrm>
            <a:off x="1143000" y="0"/>
            <a:ext cx="7821488" cy="126451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Взаимодействие       </a:t>
            </a:r>
          </a:p>
          <a:p>
            <a:pPr marL="45720" indent="0">
              <a:buNone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с родителями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579" y="2852936"/>
            <a:ext cx="279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Собрание «Экспериментируя познаем мир»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5515" y="3553550"/>
            <a:ext cx="2683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Инсценировка сказки «Теремок»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039214" y="3719321"/>
            <a:ext cx="305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Приобщение детей к истокам народной культуры»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234395" y="6309901"/>
            <a:ext cx="277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Хоровод «Есть у нас хоровод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1026" name="Picture 2" descr="d:\Users\1\Desktop\фото детсад\DSC_10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42" y="4309316"/>
            <a:ext cx="2690612" cy="1939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d:\Users\1\Desktop\фото детсад\DSC_11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10843" b="9641"/>
          <a:stretch/>
        </p:blipFill>
        <p:spPr bwMode="auto">
          <a:xfrm>
            <a:off x="6196951" y="1452955"/>
            <a:ext cx="2755223" cy="210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d:\Users\1\Desktop\фото детсад\DSC_12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t="4560" b="-1"/>
          <a:stretch/>
        </p:blipFill>
        <p:spPr bwMode="auto">
          <a:xfrm rot="5400000">
            <a:off x="114269" y="4072596"/>
            <a:ext cx="250675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2192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Users\1\Downloads\img2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t="1410" r="1161" b="2797"/>
          <a:stretch/>
        </p:blipFill>
        <p:spPr bwMode="auto">
          <a:xfrm>
            <a:off x="0" y="-14710"/>
            <a:ext cx="9144000" cy="687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7" y="260648"/>
            <a:ext cx="867568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8813" y="50303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/>
              </a:rPr>
              <a:t>Детки в садике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Verdana"/>
              </a:rPr>
              <a:t>живут,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Verdana"/>
              </a:rPr>
              <a:t>Здесь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/>
              </a:rPr>
              <a:t>играют и поют,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   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Verdana"/>
              </a:rPr>
              <a:t>Здесь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/>
              </a:rPr>
              <a:t>друзей себе находят,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    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/>
              </a:rPr>
              <a:t>На прогулку с ними ходят.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</a:rPr>
            </a:b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7" y="3284984"/>
            <a:ext cx="61214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7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Users\1\Downloads\img2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976" r="1127" b="2127"/>
          <a:stretch/>
        </p:blipFill>
        <p:spPr bwMode="auto">
          <a:xfrm>
            <a:off x="24904" y="-1"/>
            <a:ext cx="91190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8208912" cy="578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39639D">
                    <a:lumMod val="75000"/>
                  </a:srgbClr>
                </a:solidFill>
                <a:cs typeface="Arial" pitchFamily="34" charset="0"/>
              </a:rPr>
              <a:t>Федеральный государственный образовательный стандарт </a:t>
            </a:r>
          </a:p>
          <a:p>
            <a:pPr lvl="0" algn="ctr"/>
            <a:r>
              <a:rPr lang="ru-RU" sz="2000" b="1" i="1" dirty="0">
                <a:solidFill>
                  <a:srgbClr val="39639D">
                    <a:lumMod val="75000"/>
                  </a:srgbClr>
                </a:solidFill>
                <a:cs typeface="Arial" pitchFamily="34" charset="0"/>
              </a:rPr>
              <a:t>дошкольного образования</a:t>
            </a:r>
            <a:br>
              <a:rPr lang="ru-RU" sz="2000" b="1" i="1" dirty="0">
                <a:solidFill>
                  <a:srgbClr val="39639D">
                    <a:lumMod val="75000"/>
                  </a:srgbClr>
                </a:solidFill>
                <a:cs typeface="Arial" pitchFamily="34" charset="0"/>
              </a:rPr>
            </a:br>
            <a:r>
              <a:rPr lang="ru-RU" sz="2000" b="1" i="1" dirty="0">
                <a:solidFill>
                  <a:srgbClr val="39639D">
                    <a:lumMod val="75000"/>
                  </a:srgbClr>
                </a:solidFill>
                <a:cs typeface="Arial" pitchFamily="34" charset="0"/>
              </a:rPr>
              <a:t>(утв. приказом Министерства образования и науки РФ от 17 октября 2013 г. № 1155</a:t>
            </a:r>
            <a:r>
              <a:rPr lang="ru-RU" sz="2000" dirty="0">
                <a:solidFill>
                  <a:srgbClr val="39639D">
                    <a:lumMod val="75000"/>
                  </a:srgbClr>
                </a:solidFill>
              </a:rPr>
              <a:t>)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Times New Roman"/>
                <a:cs typeface="Times New Roman"/>
              </a:rPr>
              <a:t>Познавательное развитие</a:t>
            </a:r>
            <a:endParaRPr lang="ru-RU" dirty="0">
              <a:ea typeface="Calibri"/>
              <a:cs typeface="Times New Roman"/>
            </a:endParaRPr>
          </a:p>
          <a:p>
            <a:pPr marL="45720" indent="0" algn="just" fontAlgn="base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a typeface="Times New Roman"/>
                <a:cs typeface="Times New Roman"/>
              </a:rPr>
              <a:t>Развитие  представлений о природе, ее многообразии. </a:t>
            </a:r>
            <a:endParaRPr lang="ru-RU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Times New Roman"/>
                <a:cs typeface="Times New Roman"/>
              </a:rPr>
              <a:t>Социально-коммуникативное развитие </a:t>
            </a:r>
            <a:endParaRPr lang="ru-RU" dirty="0">
              <a:ea typeface="Calibri"/>
              <a:cs typeface="Times New Roman"/>
            </a:endParaRPr>
          </a:p>
          <a:p>
            <a:pPr marL="45720" indent="0" algn="just" fontAlgn="base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a typeface="Times New Roman"/>
                <a:cs typeface="Times New Roman"/>
              </a:rPr>
              <a:t>Развитие общения и взаимодействия ребенка с взрослыми и сверстниками;</a:t>
            </a:r>
            <a:endParaRPr lang="ru-RU" dirty="0">
              <a:ea typeface="Calibri"/>
              <a:cs typeface="Times New Roman"/>
            </a:endParaRPr>
          </a:p>
          <a:p>
            <a:pPr marL="45720" indent="0" algn="just" fontAlgn="base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a typeface="Times New Roman"/>
                <a:cs typeface="Times New Roman"/>
              </a:rPr>
              <a:t>эмоциональной отзывчивости, сопереживания; формирование готовности к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совместной деятельности со сверстниками.</a:t>
            </a:r>
            <a:endParaRPr lang="ru-RU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Художественно-эстетическое развитие </a:t>
            </a:r>
            <a:endParaRPr lang="ru-RU" dirty="0">
              <a:ea typeface="Calibri"/>
              <a:cs typeface="Times New Roman"/>
            </a:endParaRPr>
          </a:p>
          <a:p>
            <a:pPr marL="45720" indent="0" algn="just" fontAlgn="base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Восприятия и понимания природы через художественное творчество, реализация самостоятельной творческой деятельности детей.</a:t>
            </a:r>
            <a:endParaRPr lang="ru-RU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Речевое развитие </a:t>
            </a:r>
            <a:endParaRPr lang="ru-RU" dirty="0">
              <a:ea typeface="Calibri"/>
              <a:cs typeface="Times New Roman"/>
            </a:endParaRPr>
          </a:p>
          <a:p>
            <a:pPr marL="45720" indent="0" algn="just" fontAlgn="base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a typeface="Times New Roman"/>
                <a:cs typeface="Times New Roman"/>
              </a:rPr>
              <a:t>Обогащение активного словаря, знакомство с произведениями о природе.</a:t>
            </a:r>
            <a:endParaRPr lang="ru-RU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Times New Roman"/>
                <a:cs typeface="Times New Roman"/>
              </a:rPr>
              <a:t>Физическое развитие </a:t>
            </a:r>
            <a:endParaRPr lang="ru-RU" dirty="0">
              <a:ea typeface="Calibri"/>
              <a:cs typeface="Times New Roman"/>
            </a:endParaRPr>
          </a:p>
          <a:p>
            <a:pPr marL="45720" indent="0" algn="just" fontAlgn="base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err="1">
                <a:ea typeface="Times New Roman"/>
                <a:cs typeface="Times New Roman"/>
              </a:rPr>
              <a:t>Двигательно</a:t>
            </a:r>
            <a:r>
              <a:rPr lang="ru-RU" dirty="0">
                <a:ea typeface="Times New Roman"/>
                <a:cs typeface="Times New Roman"/>
              </a:rPr>
              <a:t> – игровая  деятельность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54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091" y="332656"/>
            <a:ext cx="8496944" cy="533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Ц</a:t>
            </a:r>
            <a:r>
              <a:rPr lang="ru-RU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ель</a:t>
            </a:r>
            <a:r>
              <a:rPr lang="ru-RU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выявить эффективность влияние целенаправленной работы по экологическому воспитанию, на уровень формирования культуры личности ребёнка;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создать условия для формирования представлений о различных сторонах изучаемого объекта, о его взаимоотношении  со средой обитания;  развить познавательный  интерес, умения делать выводы, сравнения, устанавливать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причинно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- следственные связи.</a:t>
            </a:r>
          </a:p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b="1" i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1. Провести анализ научно-методической и психолого-педагогической литературы по проблеме экологического воспитания дошкольников.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2. Разработать комплекс мероприятий – на занятиях и в повседневной жизни – по повышению уровня экологического воспитания дошкольников.</a:t>
            </a:r>
          </a:p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3. Развивать эмоционально-ценностное отношение к окружающему миру.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Calibri"/>
                <a:ea typeface="Times New Roman"/>
                <a:cs typeface="Times New Roman"/>
              </a:rPr>
              <a:t>4.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Выявить эффективность влияния работы в комплексе – на непрерывной образовательной деятельности и в повседневной жизни – на экологическое воспитание дошкольников.</a:t>
            </a:r>
            <a:endParaRPr lang="ru-RU" sz="14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68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836712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принципы работы с дошкольниками </a:t>
            </a:r>
          </a:p>
          <a:p>
            <a:pPr lvl="0" algn="ctr"/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формированию экологической культуры</a:t>
            </a:r>
            <a:endParaRPr lang="ru-RU" sz="2000" b="1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/>
            <a:endParaRPr lang="ru-RU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близкого к отдаленному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общего к частному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Опора на собственный опыт детей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семьей.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Систематичность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Передавая знания, учитывать их воспитательную ценность и потенциал для формирования нравственных чувств.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Принцип наглядности, от простого к сложному</a:t>
            </a:r>
          </a:p>
          <a:p>
            <a:pPr lvl="0"/>
            <a:endParaRPr lang="ru-RU" sz="1400" b="1" i="1" dirty="0">
              <a:solidFill>
                <a:srgbClr val="2DA2BF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60648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EB641B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методы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EB641B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формированию экологической культуры </a:t>
            </a:r>
            <a:r>
              <a:rPr lang="ru-RU" b="1" dirty="0">
                <a:solidFill>
                  <a:srgbClr val="EB641B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детей  дошкольного возраста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EB641B">
                  <a:lumMod val="75000"/>
                </a:srgb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наглядно-слуховой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информационно-рецептивный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информационно-репродуктивный метод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b="1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репродуктивный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738236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EB641B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Методы и приемы, направленные</a:t>
            </a:r>
            <a:br>
              <a:rPr lang="ru-RU" dirty="0">
                <a:solidFill>
                  <a:srgbClr val="EB641B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rgbClr val="EB641B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на развитие логического мышления</a:t>
            </a:r>
            <a:br>
              <a:rPr lang="ru-RU" dirty="0">
                <a:solidFill>
                  <a:srgbClr val="EB641B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>
                <a:solidFill>
                  <a:srgbClr val="EB641B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и активной познавательной деятельности:</a:t>
            </a:r>
            <a:br>
              <a:rPr lang="ru-RU" dirty="0">
                <a:solidFill>
                  <a:srgbClr val="EB641B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Проектный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метод</a:t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                        2. Проблемно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– поисковые задания.</a:t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                  3. Разбор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пословиц и поговорок.</a:t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                     4. Придумывание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новых названий.</a:t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      5. Экологические 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задачи</a:t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                       6.Объяснение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происхождения </a:t>
            </a: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слов. </a:t>
            </a:r>
          </a:p>
          <a:p>
            <a:pPr algn="ctr"/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7. Метод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аналогии.</a:t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                                        8. Работа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 моделями, схемами, чертежами.</a:t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             9. Метод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песочной терапии.</a:t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                10. </a:t>
            </a:r>
            <a:r>
              <a:rPr lang="ru-RU" i="1" dirty="0" smtClean="0">
                <a:solidFill>
                  <a:srgbClr val="2DA2BF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Введение 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нового персонажа</a:t>
            </a: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i="1" dirty="0">
                <a:solidFill>
                  <a:srgbClr val="2DA2B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2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44824"/>
            <a:ext cx="6512511" cy="1863080"/>
          </a:xfrm>
        </p:spPr>
        <p:txBody>
          <a:bodyPr/>
          <a:lstStyle/>
          <a:p>
            <a:pPr marL="4572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40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Экологическое воспитание </a:t>
            </a:r>
            <a:br>
              <a:rPr lang="ru-RU" sz="40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endParaRPr lang="ru-RU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rebuchet MS" panose="020B0603020202020204" pitchFamily="34" charset="0"/>
            </a:endParaRPr>
          </a:p>
        </p:txBody>
      </p:sp>
      <p:pic>
        <p:nvPicPr>
          <p:cNvPr id="1026" name="Picture 2" descr="d:\Users\1\Desktop\фото детсад\20161102_1705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t="18827" r="22684"/>
          <a:stretch/>
        </p:blipFill>
        <p:spPr bwMode="auto">
          <a:xfrm>
            <a:off x="4580025" y="4963959"/>
            <a:ext cx="2154801" cy="136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86" y="4940660"/>
            <a:ext cx="2002221" cy="140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542393" y="3178932"/>
            <a:ext cx="2159964" cy="140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d:\Users\1\Desktop\фото детсад\DSC_1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1" y="1747475"/>
            <a:ext cx="2083895" cy="14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Users\1\Desktop\фото детсад\DSC063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" y="3426480"/>
            <a:ext cx="2076646" cy="15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33" y="3564058"/>
            <a:ext cx="1985598" cy="135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d:\Users\1\Desktop\фото детсад\DSC0689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t="16301" r="12568" b="1904"/>
          <a:stretch/>
        </p:blipFill>
        <p:spPr bwMode="auto">
          <a:xfrm>
            <a:off x="4895494" y="159451"/>
            <a:ext cx="1839332" cy="150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Users\1\Desktop\фото детсад\DSC069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6"/>
          <a:stretch/>
        </p:blipFill>
        <p:spPr bwMode="auto">
          <a:xfrm>
            <a:off x="7115884" y="108596"/>
            <a:ext cx="1911889" cy="147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Users\1\Desktop\фото детсад\DSC0692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31" y="1818437"/>
            <a:ext cx="199078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:\Users\1\Desktop\фото детсад\DSC0696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5" y="70036"/>
            <a:ext cx="2056122" cy="14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6325028"/>
            <a:ext cx="1717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«Осенний лес»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649" y="1582857"/>
            <a:ext cx="1647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«Синичкин день»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288" y="150629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Д/и «Что где растет?»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822" y="4918222"/>
            <a:ext cx="162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«Теремок»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6486" y="1523927"/>
            <a:ext cx="227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«Овощное представление»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6974" y="4902421"/>
            <a:ext cx="2266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НОД «Дикие животные»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4826" y="6518534"/>
            <a:ext cx="2457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с капелькой»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847" y="3050890"/>
            <a:ext cx="188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Земля»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909" y="6550223"/>
            <a:ext cx="2051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«Отгадай что за фрукт»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80" y="1428969"/>
            <a:ext cx="211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«Украсим елку сами»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5564" y="6372824"/>
            <a:ext cx="2034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Д\и «Какой на вкус?»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2393" y="4579001"/>
            <a:ext cx="2159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«Экологические сказки»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60596" y="3197679"/>
            <a:ext cx="200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«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4084"/>
            <a:ext cx="2099615" cy="139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 descr="d:\Users\1\Desktop\DSC0616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30665" r="12951" b="7271"/>
          <a:stretch/>
        </p:blipFill>
        <p:spPr bwMode="auto">
          <a:xfrm>
            <a:off x="81508" y="5266619"/>
            <a:ext cx="2197006" cy="12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CIM\100D3100\DSC_008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67390"/>
            <a:ext cx="2151518" cy="13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9006" y="57213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Учат в садике трудиться,</a:t>
            </a:r>
            <a:br>
              <a:rPr lang="ru-RU" sz="32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жизни </a:t>
            </a:r>
            <a:r>
              <a:rPr lang="ru-RU" sz="3200" b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пригодиться</a:t>
            </a:r>
            <a:r>
              <a:rPr lang="ru-RU" sz="32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3825964"/>
            <a:ext cx="2952328" cy="197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Users\1\Desktop\фото детсад\фото д.с\DSC_0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76842"/>
            <a:ext cx="2952328" cy="176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1\Desktop\фото детсад\фото д.с\DSC_04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76841"/>
            <a:ext cx="2897126" cy="17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1\Desktop\IMG_20161101_114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1157"/>
            <a:ext cx="2590934" cy="17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442" y="2939529"/>
            <a:ext cx="2590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цветочки полить, протереть, взрыхлить- ничего не упустить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292494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участке много дел, каждый сделать захотел….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2939530"/>
            <a:ext cx="289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 дети помогать осенью листву нам собирать.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442" y="5876962"/>
            <a:ext cx="249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зимой со  снегом  справляемся мы смело.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587696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Елку дружно  наряжали, и не капли не устали.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5876962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успехи закреплять, будем дома помогать!!!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Users\1\Desktop\фото детсад\DSC_11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" y="3902478"/>
            <a:ext cx="2638154" cy="197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Users\1\Desktop\фото детсад\DSC069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65" y="3943416"/>
            <a:ext cx="2906379" cy="193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8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3" y="4365104"/>
            <a:ext cx="6572592" cy="11863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772815"/>
            <a:ext cx="6400800" cy="3191961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   Это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все эксперименты-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   Интересные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моменты!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  Все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, все, все хотим узнать!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</a:b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Нужно все зарисовать.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   Как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наш опыт получился, 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     Сколько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времени он длился?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     Удивляемся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всему: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    Как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? Зачем?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/>
              </a:rPr>
              <a:t>И почему?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781">
            <a:off x="136998" y="600955"/>
            <a:ext cx="2310683" cy="1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960">
            <a:off x="137000" y="2698944"/>
            <a:ext cx="2310683" cy="158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885">
            <a:off x="6180749" y="4787638"/>
            <a:ext cx="2486891" cy="172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 descr="E:\фото сада\DSC_1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42" y="188640"/>
            <a:ext cx="2310683" cy="16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18.10.2015\DSC069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731">
            <a:off x="6648113" y="615381"/>
            <a:ext cx="2310682" cy="163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19.10.2015\DSC069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60" y="4881593"/>
            <a:ext cx="2510645" cy="173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Users\1\Desktop\DSC_12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328">
            <a:off x="6460141" y="2692568"/>
            <a:ext cx="2282123" cy="152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фото детсад\DSC_119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5641" r="17053" b="5961"/>
          <a:stretch/>
        </p:blipFill>
        <p:spPr bwMode="auto">
          <a:xfrm rot="21175150">
            <a:off x="184859" y="4821008"/>
            <a:ext cx="2526386" cy="1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937" y="278092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Экологические акции</a:t>
            </a:r>
            <a:endParaRPr lang="ru-RU" sz="40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051" name="Picture 3" descr="d:\Users\1\Desktop\фото детсад\DSC04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3016"/>
            <a:ext cx="2808312" cy="21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1\Desktop\фото детсад\DSC06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720" y="4149080"/>
            <a:ext cx="2957635" cy="22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1\Desktop\фото детсад\DSC06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4569"/>
            <a:ext cx="2933001" cy="21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1\Desktop\фото детсад\DSC068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6607"/>
            <a:ext cx="2928248" cy="219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3659" y="2484638"/>
            <a:ext cx="282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Акция «Покормите птиц зимой»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209401" y="2484639"/>
            <a:ext cx="314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Акция «Преврати мусор в игрушку»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156176" y="5805264"/>
            <a:ext cx="27175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Акция «Удивительные превращения воздушных шаров»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07721" y="6367410"/>
            <a:ext cx="295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Акция «Украсим елочку зимой»</a:t>
            </a:r>
            <a:endParaRPr lang="ru-RU" sz="1400" dirty="0"/>
          </a:p>
        </p:txBody>
      </p:sp>
      <p:pic>
        <p:nvPicPr>
          <p:cNvPr id="3" name="Picture 2" descr="H:\фото детсад\DSC068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62997"/>
            <a:ext cx="2568369" cy="201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19" y="5805264"/>
            <a:ext cx="2568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Творческая мастерская «Дары осени»</a:t>
            </a:r>
            <a:endParaRPr lang="ru-RU" sz="14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1259632" y="2924944"/>
            <a:ext cx="6284168" cy="128129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1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1014</TotalTime>
  <Words>351</Words>
  <Application>Microsoft Office PowerPoint</Application>
  <PresentationFormat>Экран (4:3)</PresentationFormat>
  <Paragraphs>88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Экологическое воспитание  </vt:lpstr>
      <vt:lpstr>     Учат в садике трудиться,        В жизни это пригодиться.  </vt:lpstr>
      <vt:lpstr>Презентация PowerPoint</vt:lpstr>
      <vt:lpstr>Экологические акции</vt:lpstr>
      <vt:lpstr>Проект «Зеленый лучок»</vt:lpstr>
      <vt:lpstr> В содержания данного метода включены различные творческие задания, которые вызывают интерес у детей 3 – 7 лет и способствуют формированию речи, произвольного внимания, памяти. Включены игры и упражнения, способствующие снятию психоэмоционального напряжения, тревоги и агрессивности, совершенствованию коммуникативных, игровых навыков, развитию познавательных процессов. </vt:lpstr>
      <vt:lpstr>               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105</cp:revision>
  <dcterms:created xsi:type="dcterms:W3CDTF">2016-11-01T01:34:47Z</dcterms:created>
  <dcterms:modified xsi:type="dcterms:W3CDTF">2017-01-17T18:12:50Z</dcterms:modified>
</cp:coreProperties>
</file>